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6" d="100"/>
          <a:sy n="116" d="100"/>
        </p:scale>
        <p:origin x="-1808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USB%20W&amp;PS:Questionaire%20-%20KALD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USB%20W&amp;PS:Questionaire%20-%20KALD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USB%20W&amp;PS:Questionaire%20-%20KALD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USB%20W&amp;PS:Questionaire%20-%20KALD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USB%20W&amp;PS:Questionaire%20-%20KALD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USB%20W&amp;PS:Questionaire%20-%20KAL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u="sng"/>
              <a:t>Chart</a:t>
            </a:r>
            <a:r>
              <a:rPr lang="en-US" u="sng" baseline="0"/>
              <a:t> Suggesting the Selected Track</a:t>
            </a:r>
            <a:endParaRPr lang="en-US" u="sng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</c:spPr>
          <c:invertIfNegative val="0"/>
          <c:cat>
            <c:multiLvlStrRef>
              <c:f>Sheet1!$A$4:$D$5</c:f>
              <c:multiLvlStrCache>
                <c:ptCount val="4"/>
                <c:lvl>
                  <c:pt idx="0">
                    <c:v>Velvet Underground - Sunday Morning</c:v>
                  </c:pt>
                  <c:pt idx="1">
                    <c:v>A Divine Image - David Axelrod</c:v>
                  </c:pt>
                  <c:pt idx="2">
                    <c:v>Both</c:v>
                  </c:pt>
                  <c:pt idx="3">
                    <c:v>Other</c:v>
                  </c:pt>
                </c:lvl>
                <c:lvl>
                  <c:pt idx="0">
                    <c:v>Question 1 Answers</c:v>
                  </c:pt>
                </c:lvl>
              </c:multiLvlStrCache>
            </c:multiLvlStrRef>
          </c:cat>
          <c:val>
            <c:numRef>
              <c:f>Sheet1!$A$6:$D$6</c:f>
              <c:numCache>
                <c:formatCode>General</c:formatCode>
                <c:ptCount val="4"/>
                <c:pt idx="0">
                  <c:v>1.0</c:v>
                </c:pt>
                <c:pt idx="1">
                  <c:v>5.0</c:v>
                </c:pt>
                <c:pt idx="2">
                  <c:v>1.0</c:v>
                </c:pt>
                <c:pt idx="3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3630952"/>
        <c:axId val="2133633928"/>
      </c:barChart>
      <c:catAx>
        <c:axId val="21336309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33633928"/>
        <c:crosses val="autoZero"/>
        <c:auto val="1"/>
        <c:lblAlgn val="ctr"/>
        <c:lblOffset val="100"/>
        <c:noMultiLvlLbl val="0"/>
      </c:catAx>
      <c:valAx>
        <c:axId val="21336339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33630952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  <a:ln>
      <a:solidFill>
        <a:srgbClr val="376092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u="sng"/>
              <a:t>Chart Suggesting</a:t>
            </a:r>
            <a:r>
              <a:rPr lang="en-US" u="sng" baseline="0"/>
              <a:t> the Selected Location</a:t>
            </a:r>
            <a:endParaRPr lang="en-US" u="sng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376092"/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cat>
            <c:multiLvlStrRef>
              <c:f>Sheet1!$B$30:$C$31</c:f>
              <c:multiLvlStrCache>
                <c:ptCount val="2"/>
                <c:lvl>
                  <c:pt idx="0">
                    <c:v>Hut</c:v>
                  </c:pt>
                  <c:pt idx="1">
                    <c:v>Woodlands</c:v>
                  </c:pt>
                </c:lvl>
                <c:lvl>
                  <c:pt idx="0">
                    <c:v>Table of Question 2 Answered</c:v>
                  </c:pt>
                </c:lvl>
              </c:multiLvlStrCache>
            </c:multiLvlStrRef>
          </c:cat>
          <c:val>
            <c:numRef>
              <c:f>Sheet1!$B$32:$C$32</c:f>
              <c:numCache>
                <c:formatCode>General</c:formatCode>
                <c:ptCount val="2"/>
                <c:pt idx="0">
                  <c:v>1.0</c:v>
                </c:pt>
                <c:pt idx="1">
                  <c:v>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1822792"/>
        <c:axId val="2131930968"/>
      </c:barChart>
      <c:catAx>
        <c:axId val="21318227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31930968"/>
        <c:crosses val="autoZero"/>
        <c:auto val="1"/>
        <c:lblAlgn val="ctr"/>
        <c:lblOffset val="100"/>
        <c:noMultiLvlLbl val="0"/>
      </c:catAx>
      <c:valAx>
        <c:axId val="2131930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31822792"/>
        <c:crosses val="autoZero"/>
        <c:crossBetween val="between"/>
      </c:valAx>
    </c:plotArea>
    <c:plotVisOnly val="1"/>
    <c:dispBlanksAs val="gap"/>
    <c:showDLblsOverMax val="0"/>
  </c:chart>
  <c:spPr>
    <a:solidFill>
      <a:srgbClr val="FFFFFF"/>
    </a:solidFill>
    <a:ln>
      <a:solidFill>
        <a:schemeClr val="accent1">
          <a:lumMod val="75000"/>
        </a:schemeClr>
      </a:soli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u="sng"/>
              <a:t>Chart</a:t>
            </a:r>
            <a:r>
              <a:rPr lang="en-US" u="sng" baseline="0"/>
              <a:t> Suggesting the Selected Video Shots</a:t>
            </a:r>
            <a:endParaRPr lang="en-US" u="sng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376092"/>
            </a:solidFill>
          </c:spPr>
          <c:invertIfNegative val="0"/>
          <c:cat>
            <c:multiLvlStrRef>
              <c:f>Sheet1!$B$59:$C$60</c:f>
              <c:multiLvlStrCache>
                <c:ptCount val="2"/>
                <c:lvl>
                  <c:pt idx="0">
                    <c:v>Figure 1</c:v>
                  </c:pt>
                  <c:pt idx="1">
                    <c:v>Figure 2</c:v>
                  </c:pt>
                </c:lvl>
                <c:lvl>
                  <c:pt idx="0">
                    <c:v>Table of Question 3 Answered</c:v>
                  </c:pt>
                </c:lvl>
              </c:multiLvlStrCache>
            </c:multiLvlStrRef>
          </c:cat>
          <c:val>
            <c:numRef>
              <c:f>Sheet1!$B$61:$C$61</c:f>
              <c:numCache>
                <c:formatCode>General</c:formatCode>
                <c:ptCount val="2"/>
                <c:pt idx="0">
                  <c:v>2.0</c:v>
                </c:pt>
                <c:pt idx="1">
                  <c:v>6.0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4131512"/>
        <c:axId val="2104134552"/>
      </c:barChart>
      <c:catAx>
        <c:axId val="21041315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04134552"/>
        <c:crosses val="autoZero"/>
        <c:auto val="1"/>
        <c:lblAlgn val="ctr"/>
        <c:lblOffset val="100"/>
        <c:noMultiLvlLbl val="0"/>
      </c:catAx>
      <c:valAx>
        <c:axId val="2104134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04131512"/>
        <c:crosses val="autoZero"/>
        <c:crossBetween val="between"/>
      </c:valAx>
    </c:plotArea>
    <c:plotVisOnly val="1"/>
    <c:dispBlanksAs val="gap"/>
    <c:showDLblsOverMax val="0"/>
  </c:chart>
  <c:spPr>
    <a:solidFill>
      <a:srgbClr val="FFFFFF"/>
    </a:solidFill>
    <a:ln>
      <a:solidFill>
        <a:srgbClr val="376092"/>
      </a:solidFill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u="sng" dirty="0"/>
              <a:t>Chart</a:t>
            </a:r>
            <a:r>
              <a:rPr lang="en-US" u="sng" baseline="0" dirty="0"/>
              <a:t> of How Many People Suggested the Antagonist's Props</a:t>
            </a:r>
            <a:endParaRPr lang="en-US" u="sng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376092"/>
            </a:solidFill>
          </c:spPr>
          <c:invertIfNegative val="0"/>
          <c:cat>
            <c:multiLvlStrRef>
              <c:f>Sheet1!$A$115:$B$116</c:f>
              <c:multiLvlStrCache>
                <c:ptCount val="2"/>
                <c:lvl>
                  <c:pt idx="0">
                    <c:v>Didn’t Answer</c:v>
                  </c:pt>
                  <c:pt idx="1">
                    <c:v>Answered</c:v>
                  </c:pt>
                </c:lvl>
                <c:lvl>
                  <c:pt idx="0">
                    <c:v>Question 4 Query </c:v>
                  </c:pt>
                </c:lvl>
              </c:multiLvlStrCache>
            </c:multiLvlStrRef>
          </c:cat>
          <c:val>
            <c:numRef>
              <c:f>Sheet1!$A$117:$B$117</c:f>
              <c:numCache>
                <c:formatCode>General</c:formatCode>
                <c:ptCount val="2"/>
                <c:pt idx="0">
                  <c:v>1.0</c:v>
                </c:pt>
                <c:pt idx="1">
                  <c:v>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6358872"/>
        <c:axId val="2136915976"/>
      </c:barChart>
      <c:catAx>
        <c:axId val="21363588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36915976"/>
        <c:crosses val="autoZero"/>
        <c:auto val="1"/>
        <c:lblAlgn val="ctr"/>
        <c:lblOffset val="100"/>
        <c:noMultiLvlLbl val="0"/>
      </c:catAx>
      <c:valAx>
        <c:axId val="21369159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36358872"/>
        <c:crosses val="autoZero"/>
        <c:crossBetween val="between"/>
      </c:valAx>
    </c:plotArea>
    <c:plotVisOnly val="1"/>
    <c:dispBlanksAs val="gap"/>
    <c:showDLblsOverMax val="0"/>
  </c:chart>
  <c:spPr>
    <a:solidFill>
      <a:srgbClr val="FFFFFF"/>
    </a:solidFill>
    <a:ln>
      <a:solidFill>
        <a:srgbClr val="376092"/>
      </a:solidFill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u="sng"/>
              <a:t>Chart Suggesting</a:t>
            </a:r>
            <a:r>
              <a:rPr lang="en-GB" u="sng" baseline="0"/>
              <a:t> the Selected Film Title</a:t>
            </a:r>
            <a:endParaRPr lang="en-GB" u="sng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</c:spPr>
          <c:invertIfNegative val="0"/>
          <c:cat>
            <c:multiLvlStrRef>
              <c:f>Sheet1!$B$88:$D$89</c:f>
              <c:multiLvlStrCache>
                <c:ptCount val="3"/>
                <c:lvl>
                  <c:pt idx="0">
                    <c:v>Until Dawn</c:v>
                  </c:pt>
                  <c:pt idx="1">
                    <c:v>The Lurking</c:v>
                  </c:pt>
                  <c:pt idx="2">
                    <c:v>Other</c:v>
                  </c:pt>
                </c:lvl>
                <c:lvl>
                  <c:pt idx="0">
                    <c:v>Table of Question 5 Answered</c:v>
                  </c:pt>
                </c:lvl>
              </c:multiLvlStrCache>
            </c:multiLvlStrRef>
          </c:cat>
          <c:val>
            <c:numRef>
              <c:f>Sheet1!$B$90:$D$90</c:f>
              <c:numCache>
                <c:formatCode>General</c:formatCode>
                <c:ptCount val="3"/>
                <c:pt idx="0">
                  <c:v>2.0</c:v>
                </c:pt>
                <c:pt idx="1">
                  <c:v>4.0</c:v>
                </c:pt>
                <c:pt idx="2">
                  <c:v>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3961656"/>
        <c:axId val="2103753736"/>
      </c:barChart>
      <c:catAx>
        <c:axId val="21039616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03753736"/>
        <c:crosses val="autoZero"/>
        <c:auto val="1"/>
        <c:lblAlgn val="ctr"/>
        <c:lblOffset val="100"/>
        <c:noMultiLvlLbl val="0"/>
      </c:catAx>
      <c:valAx>
        <c:axId val="21037537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03961656"/>
        <c:crosses val="autoZero"/>
        <c:crossBetween val="between"/>
      </c:valAx>
    </c:plotArea>
    <c:plotVisOnly val="1"/>
    <c:dispBlanksAs val="gap"/>
    <c:showDLblsOverMax val="0"/>
  </c:chart>
  <c:spPr>
    <a:solidFill>
      <a:srgbClr val="FFFFFF"/>
    </a:solidFill>
    <a:ln>
      <a:solidFill>
        <a:srgbClr val="376092"/>
      </a:solidFill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Chart</a:t>
            </a:r>
            <a:r>
              <a:rPr lang="en-US" baseline="0"/>
              <a:t> of People Giving Feedbacks and Ideas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376092"/>
            </a:solidFill>
          </c:spPr>
          <c:invertIfNegative val="0"/>
          <c:cat>
            <c:multiLvlStrRef>
              <c:f>Sheet1!$A$142:$B$143</c:f>
              <c:multiLvlStrCache>
                <c:ptCount val="2"/>
                <c:lvl>
                  <c:pt idx="0">
                    <c:v>Suggested Something</c:v>
                  </c:pt>
                  <c:pt idx="1">
                    <c:v>Did Not Suggest Any</c:v>
                  </c:pt>
                </c:lvl>
                <c:lvl>
                  <c:pt idx="0">
                    <c:v>Question 6 Query </c:v>
                  </c:pt>
                </c:lvl>
              </c:multiLvlStrCache>
            </c:multiLvlStrRef>
          </c:cat>
          <c:val>
            <c:numRef>
              <c:f>Sheet1!$A$144:$B$144</c:f>
              <c:numCache>
                <c:formatCode>General</c:formatCode>
                <c:ptCount val="2"/>
                <c:pt idx="0">
                  <c:v>2.0</c:v>
                </c:pt>
                <c:pt idx="1">
                  <c:v>6.0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34851208"/>
        <c:axId val="2134315096"/>
      </c:barChart>
      <c:catAx>
        <c:axId val="21348512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34315096"/>
        <c:crosses val="autoZero"/>
        <c:auto val="1"/>
        <c:lblAlgn val="ctr"/>
        <c:lblOffset val="100"/>
        <c:noMultiLvlLbl val="0"/>
      </c:catAx>
      <c:valAx>
        <c:axId val="21343150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34851208"/>
        <c:crosses val="autoZero"/>
        <c:crossBetween val="between"/>
      </c:valAx>
    </c:plotArea>
    <c:plotVisOnly val="1"/>
    <c:dispBlanksAs val="gap"/>
    <c:showDLblsOverMax val="0"/>
  </c:chart>
  <c:spPr>
    <a:solidFill>
      <a:srgbClr val="FFFFFF"/>
    </a:solidFill>
    <a:ln>
      <a:solidFill>
        <a:srgbClr val="376092"/>
      </a:solidFill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CD00B-4266-485F-B5A0-A0D33323D963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5F7D3-319C-470E-BDFE-3823A24205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176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FDD-5C37-4B2E-B10F-CF4374E8F3D3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8BC41-66CB-449F-8BA9-DA9184EB0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809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FDD-5C37-4B2E-B10F-CF4374E8F3D3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8BC41-66CB-449F-8BA9-DA9184EB0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034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FDD-5C37-4B2E-B10F-CF4374E8F3D3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8BC41-66CB-449F-8BA9-DA9184EB0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29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FDD-5C37-4B2E-B10F-CF4374E8F3D3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8BC41-66CB-449F-8BA9-DA9184EB0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637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FDD-5C37-4B2E-B10F-CF4374E8F3D3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8BC41-66CB-449F-8BA9-DA9184EB0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19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FDD-5C37-4B2E-B10F-CF4374E8F3D3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8BC41-66CB-449F-8BA9-DA9184EB0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038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FDD-5C37-4B2E-B10F-CF4374E8F3D3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8BC41-66CB-449F-8BA9-DA9184EB0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587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FDD-5C37-4B2E-B10F-CF4374E8F3D3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8BC41-66CB-449F-8BA9-DA9184EB0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21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FDD-5C37-4B2E-B10F-CF4374E8F3D3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8BC41-66CB-449F-8BA9-DA9184EB0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778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FDD-5C37-4B2E-B10F-CF4374E8F3D3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8BC41-66CB-449F-8BA9-DA9184EB0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706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14FDD-5C37-4B2E-B10F-CF4374E8F3D3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8BC41-66CB-449F-8BA9-DA9184EB0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30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14FDD-5C37-4B2E-B10F-CF4374E8F3D3}" type="datetimeFigureOut">
              <a:rPr lang="en-GB" smtClean="0"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8BC41-66CB-449F-8BA9-DA9184EB07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72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chemeClr val="bg1"/>
                </a:solidFill>
                <a:latin typeface="Abadi MT Condensed Light"/>
                <a:cs typeface="Abadi MT Condensed Light"/>
              </a:rPr>
              <a:t>Results from the Questionnaires!</a:t>
            </a:r>
            <a:endParaRPr lang="en-US" sz="4800" b="1" u="sng" dirty="0">
              <a:solidFill>
                <a:schemeClr val="bg1"/>
              </a:solidFill>
              <a:latin typeface="Abadi MT Condensed Light"/>
              <a:cs typeface="Abadi MT Condensed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2976"/>
            <a:ext cx="6400800" cy="504056"/>
          </a:xfrm>
        </p:spPr>
        <p:txBody>
          <a:bodyPr>
            <a:normAutofit/>
          </a:bodyPr>
          <a:lstStyle/>
          <a:p>
            <a:r>
              <a:rPr lang="en-US" sz="2000" b="1" u="sng" dirty="0" smtClean="0">
                <a:solidFill>
                  <a:srgbClr val="FFFFFF"/>
                </a:solidFill>
                <a:latin typeface="Abadi MT Condensed Light"/>
                <a:cs typeface="Abadi MT Condensed Light"/>
              </a:rPr>
              <a:t>By Kevin Munoz</a:t>
            </a:r>
            <a:endParaRPr lang="en-US" sz="2000" b="1" u="sng" dirty="0">
              <a:solidFill>
                <a:srgbClr val="FFFFFF"/>
              </a:solidFill>
              <a:latin typeface="Abadi MT Condensed Light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317062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378924"/>
              </p:ext>
            </p:extLst>
          </p:nvPr>
        </p:nvGraphicFramePr>
        <p:xfrm>
          <a:off x="899592" y="620688"/>
          <a:ext cx="7368480" cy="116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2120"/>
                <a:gridCol w="1842120"/>
                <a:gridCol w="1842120"/>
                <a:gridCol w="1842120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Question 1 Query</a:t>
                      </a:r>
                      <a:r>
                        <a:rPr lang="en-GB" sz="1800" u="sng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GB" sz="180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Velvet Underground – Sunday Morning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A Divine</a:t>
                      </a:r>
                      <a:r>
                        <a:rPr lang="en-GB" sz="1100" b="1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 Image – David Axelrod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Both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Other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5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7511379"/>
              </p:ext>
            </p:extLst>
          </p:nvPr>
        </p:nvGraphicFramePr>
        <p:xfrm>
          <a:off x="1187624" y="2060848"/>
          <a:ext cx="6746875" cy="412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3757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903136"/>
              </p:ext>
            </p:extLst>
          </p:nvPr>
        </p:nvGraphicFramePr>
        <p:xfrm>
          <a:off x="2699792" y="620688"/>
          <a:ext cx="36842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2120"/>
                <a:gridCol w="184212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Question </a:t>
                      </a:r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2 </a:t>
                      </a:r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Query</a:t>
                      </a:r>
                      <a:r>
                        <a:rPr lang="en-GB" sz="1800" u="sng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GB" sz="180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Hut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Woodlands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ED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7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5395002"/>
              </p:ext>
            </p:extLst>
          </p:nvPr>
        </p:nvGraphicFramePr>
        <p:xfrm>
          <a:off x="1187624" y="1988840"/>
          <a:ext cx="6724650" cy="412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4406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983623"/>
              </p:ext>
            </p:extLst>
          </p:nvPr>
        </p:nvGraphicFramePr>
        <p:xfrm>
          <a:off x="2771800" y="620688"/>
          <a:ext cx="36842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2120"/>
                <a:gridCol w="184212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Question </a:t>
                      </a:r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3 </a:t>
                      </a:r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Query</a:t>
                      </a:r>
                      <a:r>
                        <a:rPr lang="en-GB" sz="1800" u="sng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GB" sz="180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Figure</a:t>
                      </a:r>
                      <a:r>
                        <a:rPr lang="en-GB" sz="1100" b="1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Figure</a:t>
                      </a:r>
                      <a:r>
                        <a:rPr lang="en-GB" sz="1100" b="1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 2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ED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2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6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3034491"/>
              </p:ext>
            </p:extLst>
          </p:nvPr>
        </p:nvGraphicFramePr>
        <p:xfrm>
          <a:off x="1259632" y="1988840"/>
          <a:ext cx="6711950" cy="412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4741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638257"/>
              </p:ext>
            </p:extLst>
          </p:nvPr>
        </p:nvGraphicFramePr>
        <p:xfrm>
          <a:off x="2771800" y="620688"/>
          <a:ext cx="36842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2120"/>
                <a:gridCol w="184212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Question </a:t>
                      </a:r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Query</a:t>
                      </a:r>
                      <a:r>
                        <a:rPr lang="en-GB" sz="1800" u="sng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GB" sz="180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Didn’t </a:t>
                      </a:r>
                      <a:r>
                        <a:rPr lang="en-GB" sz="1100" b="1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Answer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Answered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ED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7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0119209"/>
              </p:ext>
            </p:extLst>
          </p:nvPr>
        </p:nvGraphicFramePr>
        <p:xfrm>
          <a:off x="1259632" y="1988840"/>
          <a:ext cx="6683375" cy="4078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1509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362462"/>
              </p:ext>
            </p:extLst>
          </p:nvPr>
        </p:nvGraphicFramePr>
        <p:xfrm>
          <a:off x="1979712" y="620688"/>
          <a:ext cx="552636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2120"/>
                <a:gridCol w="1842120"/>
                <a:gridCol w="184212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Question </a:t>
                      </a:r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5 </a:t>
                      </a:r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Query</a:t>
                      </a:r>
                      <a:r>
                        <a:rPr lang="en-GB" sz="1800" u="sng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GB" sz="180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Until</a:t>
                      </a:r>
                      <a:r>
                        <a:rPr lang="en-GB" sz="1100" b="1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 Dawn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The</a:t>
                      </a:r>
                      <a:r>
                        <a:rPr lang="en-GB" sz="1100" b="1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 Lurking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Other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ED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2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4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2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1395114"/>
              </p:ext>
            </p:extLst>
          </p:nvPr>
        </p:nvGraphicFramePr>
        <p:xfrm>
          <a:off x="1187624" y="1988840"/>
          <a:ext cx="6715124" cy="4092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8068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243316"/>
              </p:ext>
            </p:extLst>
          </p:nvPr>
        </p:nvGraphicFramePr>
        <p:xfrm>
          <a:off x="2771800" y="620688"/>
          <a:ext cx="368424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2120"/>
                <a:gridCol w="184212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Question </a:t>
                      </a:r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6 </a:t>
                      </a:r>
                      <a:r>
                        <a:rPr lang="en-GB" sz="1800" u="sng" dirty="0" smtClean="0">
                          <a:latin typeface="Arial" pitchFamily="34" charset="0"/>
                          <a:cs typeface="Arial" pitchFamily="34" charset="0"/>
                        </a:rPr>
                        <a:t>Query</a:t>
                      </a:r>
                      <a:r>
                        <a:rPr lang="en-GB" sz="1800" u="sng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GB" sz="180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Suggested</a:t>
                      </a:r>
                      <a:r>
                        <a:rPr lang="en-GB" sz="1100" b="1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 Something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Did</a:t>
                      </a:r>
                      <a:r>
                        <a:rPr lang="en-GB" sz="1100" b="1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 Not Suggest Any</a:t>
                      </a:r>
                      <a:endParaRPr lang="en-GB" sz="1100" b="1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58ED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2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6</a:t>
                      </a:r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7395247"/>
              </p:ext>
            </p:extLst>
          </p:nvPr>
        </p:nvGraphicFramePr>
        <p:xfrm>
          <a:off x="1475656" y="1988840"/>
          <a:ext cx="6667500" cy="4078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1865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67</TotalTime>
  <Words>112</Words>
  <Application>Microsoft Macintosh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Results from the Questionnaires!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Mossbourne Community Academy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Munoz Ortega 615</dc:creator>
  <cp:lastModifiedBy>media03</cp:lastModifiedBy>
  <cp:revision>9</cp:revision>
  <dcterms:created xsi:type="dcterms:W3CDTF">2016-01-22T12:26:09Z</dcterms:created>
  <dcterms:modified xsi:type="dcterms:W3CDTF">2016-01-25T15:58:24Z</dcterms:modified>
</cp:coreProperties>
</file>